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2" r:id="rId2"/>
    <p:sldId id="293" r:id="rId3"/>
    <p:sldId id="294" r:id="rId4"/>
    <p:sldId id="301" r:id="rId5"/>
    <p:sldId id="295" r:id="rId6"/>
    <p:sldId id="302" r:id="rId7"/>
    <p:sldId id="259" r:id="rId8"/>
    <p:sldId id="305" r:id="rId9"/>
    <p:sldId id="260" r:id="rId10"/>
    <p:sldId id="306" r:id="rId11"/>
    <p:sldId id="307" r:id="rId12"/>
    <p:sldId id="308" r:id="rId13"/>
    <p:sldId id="286" r:id="rId14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C81"/>
    <a:srgbClr val="2447A0"/>
    <a:srgbClr val="326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6710" autoAdjust="0"/>
  </p:normalViewPr>
  <p:slideViewPr>
    <p:cSldViewPr snapToGrid="0">
      <p:cViewPr varScale="1">
        <p:scale>
          <a:sx n="89" d="100"/>
          <a:sy n="89" d="100"/>
        </p:scale>
        <p:origin x="-14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960" y="-10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41895-64F6-4A9B-8D1E-B68155D6B75D}" type="datetimeFigureOut">
              <a:rPr lang="hr-HR" smtClean="0"/>
              <a:t>16.9.2021.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B8B72-4F83-41CA-89B5-47A65D349D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518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B8B72-4F83-41CA-89B5-47A65D349DBE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704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B8B72-4F83-41CA-89B5-47A65D349DBE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130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8B72-4F83-41CA-89B5-47A65D349DBE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8907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B8B72-4F83-41CA-89B5-47A65D349DBE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964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8B72-4F83-41CA-89B5-47A65D349DBE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382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B8B72-4F83-41CA-89B5-47A65D349DBE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562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B8B72-4F83-41CA-89B5-47A65D349DBE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5479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8B72-4F83-41CA-89B5-47A65D349DBE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9929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B8B72-4F83-41CA-89B5-47A65D349DBE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9265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B8B72-4F83-41CA-89B5-47A65D349DBE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077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4D71-69A4-4146-9FAB-A80A1634CEF7}" type="datetimeFigureOut">
              <a:rPr lang="hr-HR" smtClean="0"/>
              <a:t>16.9.2021.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65E-3C13-47ED-A377-6919B005376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1052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4D71-69A4-4146-9FAB-A80A1634CEF7}" type="datetimeFigureOut">
              <a:rPr lang="hr-HR" smtClean="0"/>
              <a:t>16.9.2021.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65E-3C13-47ED-A377-6919B005376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46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4D71-69A4-4146-9FAB-A80A1634CEF7}" type="datetimeFigureOut">
              <a:rPr lang="hr-HR" smtClean="0"/>
              <a:t>16.9.2021.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65E-3C13-47ED-A377-6919B005376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6249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4D71-69A4-4146-9FAB-A80A1634CEF7}" type="datetimeFigureOut">
              <a:rPr lang="hr-HR" smtClean="0"/>
              <a:t>16.9.2021.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65E-3C13-47ED-A377-6919B005376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384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4D71-69A4-4146-9FAB-A80A1634CEF7}" type="datetimeFigureOut">
              <a:rPr lang="hr-HR" smtClean="0"/>
              <a:t>16.9.2021.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65E-3C13-47ED-A377-6919B005376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2573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4D71-69A4-4146-9FAB-A80A1634CEF7}" type="datetimeFigureOut">
              <a:rPr lang="hr-HR" smtClean="0"/>
              <a:t>16.9.2021.</a:t>
            </a:fld>
            <a:endParaRPr lang="hr-H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65E-3C13-47ED-A377-6919B005376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210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4D71-69A4-4146-9FAB-A80A1634CEF7}" type="datetimeFigureOut">
              <a:rPr lang="hr-HR" smtClean="0"/>
              <a:t>16.9.2021.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65E-3C13-47ED-A377-6919B0053765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5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4D71-69A4-4146-9FAB-A80A1634CEF7}" type="datetimeFigureOut">
              <a:rPr lang="hr-HR" smtClean="0"/>
              <a:t>16.9.2021.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65E-3C13-47ED-A377-6919B005376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833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4D71-69A4-4146-9FAB-A80A1634CEF7}" type="datetimeFigureOut">
              <a:rPr lang="hr-HR" smtClean="0"/>
              <a:t>16.9.2021.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65E-3C13-47ED-A377-6919B005376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8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4D71-69A4-4146-9FAB-A80A1634CEF7}" type="datetimeFigureOut">
              <a:rPr lang="hr-HR" smtClean="0"/>
              <a:t>16.9.2021.</a:t>
            </a:fld>
            <a:endParaRPr lang="hr-H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65E-3C13-47ED-A377-6919B005376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59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42B4D71-69A4-4146-9FAB-A80A1634CEF7}" type="datetimeFigureOut">
              <a:rPr lang="hr-HR" smtClean="0"/>
              <a:t>16.9.2021.</a:t>
            </a:fld>
            <a:endParaRPr lang="hr-H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765E-3C13-47ED-A377-6919B005376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9668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42B4D71-69A4-4146-9FAB-A80A1634CEF7}" type="datetimeFigureOut">
              <a:rPr lang="hr-HR" smtClean="0"/>
              <a:t>16.9.2021.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059765E-3C13-47ED-A377-6919B005376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052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.png"/><Relationship Id="rId4" Type="http://schemas.microsoft.com/office/2017/06/relationships/model3d" Target="../media/model3d1.glb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8F225C3-1BB6-4511-BD54-8C766EB6B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862093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8059874" y="7570474"/>
            <a:ext cx="38019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AU" dirty="0">
                <a:solidFill>
                  <a:srgbClr val="002060"/>
                </a:solidFill>
                <a:latin typeface="Calibri" panose="020F0502020204030204" pitchFamily="34" charset="0"/>
              </a:rPr>
              <a:t>Zagreb, 2021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A81A2E94-5BEB-4567-829B-E50308675654}"/>
              </a:ext>
            </a:extLst>
          </p:cNvPr>
          <p:cNvSpPr txBox="1"/>
          <p:nvPr/>
        </p:nvSpPr>
        <p:spPr>
          <a:xfrm>
            <a:off x="8254864" y="5833532"/>
            <a:ext cx="302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>
                <a:solidFill>
                  <a:srgbClr val="2A2C81"/>
                </a:solidFill>
              </a:rPr>
              <a:t>Zagreb, September 2021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8059874" y="4304474"/>
            <a:ext cx="365826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REPUBLIC OF CROATIA</a:t>
            </a:r>
          </a:p>
          <a:p>
            <a:r>
              <a:rPr lang="en-US" sz="22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Justice and Public Administration</a:t>
            </a:r>
            <a:endParaRPr lang="en-US" sz="22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DBC73D-B23D-4C5D-B2F4-B2681E27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4732"/>
            <a:ext cx="7729728" cy="118872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AU" sz="2700" b="1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Preventing and combating corruption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77AA16-C61A-46DC-8D6D-82AC14C4B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973" y="2378082"/>
            <a:ext cx="8611683" cy="376275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Reforms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subcomponent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hr-HR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aimed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sz="2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preven</a:t>
            </a:r>
            <a:r>
              <a:rPr lang="hr-H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ting </a:t>
            </a:r>
            <a:r>
              <a:rPr lang="hr-HR" sz="2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corruption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2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raising</a:t>
            </a:r>
            <a:r>
              <a:rPr lang="hr-H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hr-H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awareness</a:t>
            </a:r>
            <a:r>
              <a:rPr lang="hr-H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damaging</a:t>
            </a:r>
            <a:r>
              <a:rPr lang="hr-H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lang="hr-H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corruption</a:t>
            </a:r>
            <a:r>
              <a:rPr lang="hr-H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strengthening</a:t>
            </a:r>
            <a:r>
              <a:rPr lang="hr-H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</a:t>
            </a:r>
            <a:r>
              <a:rPr lang="hr-H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authorities</a:t>
            </a:r>
            <a:r>
              <a:rPr lang="hr-HR" sz="23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implementation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hr-HR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corruption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</a:t>
            </a:r>
            <a:r>
              <a:rPr lang="hr-HR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reforms</a:t>
            </a:r>
            <a:r>
              <a:rPr lang="hr-HR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</a:t>
            </a:r>
            <a:r>
              <a:rPr lang="hr-HR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investments</a:t>
            </a:r>
            <a:r>
              <a:rPr lang="hr-HR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contained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nti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orruption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trategy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2021-2030 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r-HR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drafting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3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underway</a:t>
            </a:r>
            <a:r>
              <a:rPr lang="hr-HR" sz="23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just">
              <a:lnSpc>
                <a:spcPct val="107000"/>
              </a:lnSpc>
              <a:spcBef>
                <a:spcPts val="0"/>
              </a:spcBef>
              <a:buClr>
                <a:srgbClr val="9BAFB5"/>
              </a:buClr>
            </a:pPr>
            <a:r>
              <a:rPr lang="hr-HR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hr-HR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investments</a:t>
            </a:r>
            <a:r>
              <a:rPr lang="hr-HR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r>
              <a:rPr lang="hr-HR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HRK 57 </a:t>
            </a:r>
            <a:r>
              <a:rPr lang="hr-H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million</a:t>
            </a:r>
            <a:endParaRPr lang="hr-HR" sz="2200" b="1" dirty="0">
              <a:solidFill>
                <a:srgbClr val="000000">
                  <a:lumMod val="95000"/>
                  <a:lumOff val="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b="1" u="sng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02DAF778-8201-4A7A-8494-58F79F6EF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30" y="1554729"/>
            <a:ext cx="1895244" cy="187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72" y="585789"/>
            <a:ext cx="8264729" cy="527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2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8764393-0969-4DE5-A491-28E344E7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014" y="435752"/>
            <a:ext cx="7729728" cy="118872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AU" sz="2700" b="1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National Recovery and Resilience Plan 2021-2026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3E276862-FD98-46D5-9AFB-F4A26644D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08" y="2048420"/>
            <a:ext cx="9387987" cy="4384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envisaged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reforms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investments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  <a:p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improvement</a:t>
            </a:r>
            <a: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justice</a:t>
            </a:r>
            <a: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r-H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speeding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proceedings</a:t>
            </a:r>
            <a: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increasing</a:t>
            </a:r>
            <a: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legislative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r-H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human </a:t>
            </a:r>
            <a:r>
              <a:rPr lang="hr-HR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resource</a:t>
            </a:r>
            <a: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  <a:r>
              <a:rPr lang="hr-H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– more transparent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recruitment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continuous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500" b="1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introduction of new digital tools 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facilitate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speed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citizens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justice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endParaRPr lang="hr-H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work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conditions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b="1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500" b="1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hr-HR" sz="2500" b="1" dirty="0" err="1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frastructure</a:t>
            </a:r>
            <a:r>
              <a:rPr lang="hr-HR" sz="2500" b="1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b="1" dirty="0" err="1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endParaRPr lang="hr-HR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500" b="1" dirty="0" err="1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strengthening</a:t>
            </a:r>
            <a:r>
              <a:rPr lang="hr-HR" sz="2500" b="1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b="1" dirty="0" err="1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government</a:t>
            </a:r>
            <a:r>
              <a:rPr lang="hr-HR" sz="2500" b="1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b="1" dirty="0" err="1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500" b="1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b="1" dirty="0" err="1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judicial</a:t>
            </a:r>
            <a:r>
              <a:rPr lang="hr-HR" sz="2500" b="1" dirty="0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b="1" dirty="0" err="1">
                <a:solidFill>
                  <a:srgbClr val="000000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authorities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modern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efficient</a:t>
            </a:r>
            <a:r>
              <a:rPr lang="hr-HR" sz="2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5382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46BAC-B0D4-4C5A-BFAC-6AA4B6988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6" y="2049287"/>
            <a:ext cx="9412357" cy="1645920"/>
          </a:xfrm>
          <a:ln>
            <a:noFill/>
          </a:ln>
        </p:spPr>
        <p:txBody>
          <a:bodyPr/>
          <a:lstStyle/>
          <a:p>
            <a:r>
              <a:rPr lang="hr-HR" b="1" dirty="0" err="1">
                <a:solidFill>
                  <a:schemeClr val="bg1"/>
                </a:solidFill>
              </a:rPr>
              <a:t>Thank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you</a:t>
            </a:r>
            <a:r>
              <a:rPr lang="hr-HR" b="1" dirty="0">
                <a:solidFill>
                  <a:schemeClr val="bg1"/>
                </a:solidFill>
              </a:rPr>
              <a:t> for </a:t>
            </a:r>
            <a:r>
              <a:rPr lang="hr-HR" b="1" dirty="0" err="1">
                <a:solidFill>
                  <a:schemeClr val="bg1"/>
                </a:solidFill>
              </a:rPr>
              <a:t>your</a:t>
            </a:r>
            <a:r>
              <a:rPr lang="hr-HR" b="1" dirty="0">
                <a:solidFill>
                  <a:schemeClr val="bg1"/>
                </a:solidFill>
              </a:rPr>
              <a:t> </a:t>
            </a:r>
            <a:r>
              <a:rPr lang="hr-HR" b="1" dirty="0" err="1">
                <a:solidFill>
                  <a:schemeClr val="bg1"/>
                </a:solidFill>
              </a:rPr>
              <a:t>attention</a:t>
            </a:r>
            <a:r>
              <a:rPr lang="en-US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716262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sadržaja 7">
            <a:extLst>
              <a:ext uri="{FF2B5EF4-FFF2-40B4-BE49-F238E27FC236}">
                <a16:creationId xmlns="" xmlns:a16="http://schemas.microsoft.com/office/drawing/2014/main" id="{4ACF2F87-9931-4A5A-9816-16FE748CC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387" y="2463648"/>
            <a:ext cx="10167943" cy="3176989"/>
          </a:xfrm>
        </p:spPr>
        <p:txBody>
          <a:bodyPr anchor="ctr">
            <a:noAutofit/>
          </a:bodyPr>
          <a:lstStyle/>
          <a:p>
            <a:r>
              <a:rPr lang="en-AU" sz="2600" dirty="0">
                <a:solidFill>
                  <a:schemeClr val="tx1"/>
                </a:solidFill>
              </a:rPr>
              <a:t>Comprises reforms and investments in six components (Economy; Public administration, </a:t>
            </a:r>
            <a:r>
              <a:rPr lang="hr-HR" sz="2600" dirty="0" err="1">
                <a:solidFill>
                  <a:schemeClr val="tx1"/>
                </a:solidFill>
              </a:rPr>
              <a:t>justice</a:t>
            </a:r>
            <a:r>
              <a:rPr lang="en-AU" sz="2600" dirty="0">
                <a:solidFill>
                  <a:schemeClr val="tx1"/>
                </a:solidFill>
              </a:rPr>
              <a:t> and state assets; Education, science and research; Labour market and social protection; Healthcare, and Initiative: </a:t>
            </a:r>
            <a:r>
              <a:rPr lang="en-AU" sz="2600" dirty="0" smtClean="0">
                <a:solidFill>
                  <a:schemeClr val="tx1"/>
                </a:solidFill>
              </a:rPr>
              <a:t>Re</a:t>
            </a:r>
            <a:r>
              <a:rPr lang="hr-HR" sz="2600" dirty="0" err="1" smtClean="0">
                <a:solidFill>
                  <a:schemeClr val="tx1"/>
                </a:solidFill>
              </a:rPr>
              <a:t>novat</a:t>
            </a:r>
            <a:r>
              <a:rPr lang="en-AU" sz="2600" dirty="0" smtClean="0">
                <a:solidFill>
                  <a:schemeClr val="tx1"/>
                </a:solidFill>
              </a:rPr>
              <a:t>ion </a:t>
            </a:r>
            <a:r>
              <a:rPr lang="en-AU" sz="2600" dirty="0">
                <a:solidFill>
                  <a:schemeClr val="tx1"/>
                </a:solidFill>
              </a:rPr>
              <a:t>of buildings)</a:t>
            </a:r>
          </a:p>
          <a:p>
            <a:pPr lvl="1"/>
            <a:r>
              <a:rPr lang="en-A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 reforms and 241 investments </a:t>
            </a:r>
            <a:endParaRPr lang="en-AU" sz="2400" dirty="0">
              <a:solidFill>
                <a:schemeClr val="tx1"/>
              </a:solidFill>
            </a:endParaRPr>
          </a:p>
          <a:p>
            <a:r>
              <a:rPr lang="en-AU" sz="2600" dirty="0">
                <a:solidFill>
                  <a:srgbClr val="000000"/>
                </a:solidFill>
              </a:rPr>
              <a:t>Value of approx. </a:t>
            </a:r>
            <a:r>
              <a:rPr lang="en-AU" sz="2600" b="1" dirty="0">
                <a:solidFill>
                  <a:srgbClr val="C00000"/>
                </a:solidFill>
              </a:rPr>
              <a:t>HRK 47.5 billion</a:t>
            </a:r>
            <a:r>
              <a:rPr lang="en-AU" sz="2600" dirty="0">
                <a:solidFill>
                  <a:schemeClr val="tx1"/>
                </a:solidFill>
              </a:rPr>
              <a:t> </a:t>
            </a:r>
            <a:endParaRPr lang="en-A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AU" sz="2400" dirty="0">
                <a:solidFill>
                  <a:schemeClr val="tx1"/>
                </a:solidFill>
              </a:rPr>
              <a:t>40% for the green dimension – </a:t>
            </a:r>
            <a:r>
              <a:rPr lang="en-AU" sz="2400" b="1" dirty="0">
                <a:solidFill>
                  <a:schemeClr val="tx1"/>
                </a:solidFill>
              </a:rPr>
              <a:t>HRK 19 billion 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endParaRPr lang="en-AU" sz="2400" b="1" dirty="0">
              <a:solidFill>
                <a:schemeClr val="tx1"/>
              </a:solidFill>
            </a:endParaRPr>
          </a:p>
          <a:p>
            <a:pPr lvl="1"/>
            <a:r>
              <a:rPr lang="en-AU" sz="2400" dirty="0">
                <a:solidFill>
                  <a:schemeClr val="tx1"/>
                </a:solidFill>
              </a:rPr>
              <a:t>20% for the digital dimension – </a:t>
            </a:r>
            <a:r>
              <a:rPr lang="en-AU" sz="2400" b="1" dirty="0">
                <a:solidFill>
                  <a:schemeClr val="tx1"/>
                </a:solidFill>
              </a:rPr>
              <a:t>HRK 9.5 billion</a:t>
            </a:r>
            <a:r>
              <a:rPr lang="en-AU" sz="2400" dirty="0">
                <a:solidFill>
                  <a:schemeClr val="tx1"/>
                </a:solidFill>
              </a:rPr>
              <a:t> </a:t>
            </a:r>
            <a:endParaRPr lang="en-AU" sz="2400" b="1" dirty="0">
              <a:solidFill>
                <a:schemeClr val="tx1"/>
              </a:solidFill>
            </a:endParaRPr>
          </a:p>
          <a:p>
            <a:r>
              <a:rPr lang="en-AU" sz="2600" b="1" dirty="0">
                <a:solidFill>
                  <a:srgbClr val="C00000"/>
                </a:solidFill>
              </a:rPr>
              <a:t>10% of resources for public administration, </a:t>
            </a:r>
            <a:r>
              <a:rPr lang="en-AU" sz="2600" b="1" dirty="0" err="1">
                <a:solidFill>
                  <a:srgbClr val="C00000"/>
                </a:solidFill>
              </a:rPr>
              <a:t>ju</a:t>
            </a:r>
            <a:r>
              <a:rPr lang="hr-HR" sz="2600" b="1" dirty="0" err="1">
                <a:solidFill>
                  <a:srgbClr val="C00000"/>
                </a:solidFill>
              </a:rPr>
              <a:t>stice</a:t>
            </a:r>
            <a:r>
              <a:rPr lang="en-AU" sz="2600" b="1" dirty="0">
                <a:solidFill>
                  <a:srgbClr val="C00000"/>
                </a:solidFill>
              </a:rPr>
              <a:t> and state assets </a:t>
            </a:r>
            <a:endParaRPr lang="en-AU" sz="2600" b="1" dirty="0">
              <a:solidFill>
                <a:schemeClr val="tx1"/>
              </a:solidFill>
            </a:endParaRPr>
          </a:p>
          <a:p>
            <a:endParaRPr lang="en-AU" sz="2600" b="1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4710" y="383765"/>
            <a:ext cx="7678293" cy="1111548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2700" b="1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National Recovery and Resilience Plan</a:t>
            </a:r>
            <a:endParaRPr lang="hr-HR" sz="2700" b="1" dirty="0">
              <a:solidFill>
                <a:srgbClr val="2447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2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F2314344-B797-4FFB-99EA-00923B8B2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720" y="1028699"/>
            <a:ext cx="8218120" cy="595637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53023" y="297032"/>
            <a:ext cx="7285953" cy="1107733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en-AU" sz="2700" b="1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National Recovery and Resilience Plan 2021-2026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EC6E3746-88E5-4AF4-9447-09472C1DF64B}"/>
              </a:ext>
            </a:extLst>
          </p:cNvPr>
          <p:cNvSpPr txBox="1"/>
          <p:nvPr/>
        </p:nvSpPr>
        <p:spPr>
          <a:xfrm>
            <a:off x="6845984" y="2427706"/>
            <a:ext cx="1531649" cy="184665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investments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administration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justice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HRK1.6 b </a:t>
            </a:r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8" name="3D model 7" descr="Push Pin">
                <a:extLst>
                  <a:ext uri="{FF2B5EF4-FFF2-40B4-BE49-F238E27FC236}">
                    <a16:creationId xmlns:a16="http://schemas.microsoft.com/office/drawing/2014/main" id="{39BCABA6-B745-425F-891A-FC16811F7DF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0856912"/>
                  </p:ext>
                </p:extLst>
              </p:nvPr>
            </p:nvGraphicFramePr>
            <p:xfrm rot="2893952">
              <a:off x="8224112" y="2179293"/>
              <a:ext cx="484220" cy="1023539"/>
            </p:xfrm>
            <a:graphic>
              <a:graphicData uri="http://schemas.microsoft.com/office/drawing/2017/model3d">
                <am3d:model3d r:embed="rId4">
                  <am3d:spPr>
                    <a:xfrm rot="2893952">
                      <a:off x="0" y="0"/>
                      <a:ext cx="484220" cy="1023539"/>
                    </a:xfrm>
                    <a:prstGeom prst="rect">
                      <a:avLst/>
                    </a:prstGeom>
                  </am3d:spPr>
                  <am3d:camera>
                    <am3d:pos x="0" y="0" z="559162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5454541" d="1000000"/>
                    <am3d:preTrans dx="0" dy="-174426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543017" ay="1747664" az="791647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2058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 descr="Push Pin">
                <a:extLst>
                  <a:ext uri="{FF2B5EF4-FFF2-40B4-BE49-F238E27FC236}">
                    <a16:creationId xmlns="" xmlns:a16="http://schemas.microsoft.com/office/drawing/2014/main" id="{39BCABA6-B745-425F-891A-FC16811F7DF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893952">
                <a:off x="8224112" y="2179293"/>
                <a:ext cx="484220" cy="10235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78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24791" y="523614"/>
            <a:ext cx="7729728" cy="1188720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en-US" sz="2700" b="1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National Recovery and Resilience Plan</a:t>
            </a:r>
            <a:endParaRPr lang="hr-HR" sz="2700" b="1" dirty="0">
              <a:solidFill>
                <a:srgbClr val="2447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E69BFF04-3F24-4199-916B-A78F3F7B1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239" y="1838545"/>
            <a:ext cx="7539501" cy="444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69867" y="497490"/>
            <a:ext cx="8408790" cy="118872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AU" sz="2700" b="1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Further </a:t>
            </a:r>
            <a:r>
              <a:rPr lang="en-AU" sz="2700" b="1" dirty="0" err="1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improv</a:t>
            </a:r>
            <a:r>
              <a:rPr lang="hr-HR" sz="2700" b="1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ing </a:t>
            </a:r>
            <a:r>
              <a:rPr lang="hr-HR" sz="2700" b="1" dirty="0" err="1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</a:t>
            </a:r>
            <a:r>
              <a:rPr lang="hr-HR" sz="2700" b="1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hr-HR" sz="2700" b="1" dirty="0" err="1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efficiency</a:t>
            </a:r>
            <a:r>
              <a:rPr lang="en-AU" sz="2700" b="1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en-AU" sz="2700" b="1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hr-HR" sz="2700" b="1" dirty="0" err="1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</a:t>
            </a:r>
            <a:r>
              <a:rPr lang="hr-HR" sz="2700" b="1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AU" sz="2700" b="1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public administration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21568" y="2060734"/>
            <a:ext cx="8408790" cy="403057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hr-HR" sz="2300" dirty="0" err="1">
                <a:solidFill>
                  <a:schemeClr val="tx1"/>
                </a:solidFill>
              </a:rPr>
              <a:t>Activities</a:t>
            </a:r>
            <a:r>
              <a:rPr lang="hr-HR" sz="2300" dirty="0">
                <a:solidFill>
                  <a:schemeClr val="tx1"/>
                </a:solidFill>
              </a:rPr>
              <a:t> </a:t>
            </a:r>
            <a:r>
              <a:rPr lang="hr-HR" sz="2300" dirty="0" err="1">
                <a:solidFill>
                  <a:schemeClr val="tx1"/>
                </a:solidFill>
              </a:rPr>
              <a:t>under</a:t>
            </a:r>
            <a:r>
              <a:rPr lang="hr-HR" sz="2300" dirty="0">
                <a:solidFill>
                  <a:schemeClr val="tx1"/>
                </a:solidFill>
              </a:rPr>
              <a:t> </a:t>
            </a:r>
            <a:r>
              <a:rPr lang="hr-HR" sz="2300" dirty="0" err="1">
                <a:solidFill>
                  <a:schemeClr val="tx1"/>
                </a:solidFill>
              </a:rPr>
              <a:t>the</a:t>
            </a:r>
            <a:r>
              <a:rPr lang="hr-HR" sz="2300" dirty="0">
                <a:solidFill>
                  <a:schemeClr val="tx1"/>
                </a:solidFill>
              </a:rPr>
              <a:t> </a:t>
            </a:r>
            <a:r>
              <a:rPr lang="hr-HR" sz="2300" dirty="0" err="1">
                <a:solidFill>
                  <a:schemeClr val="tx1"/>
                </a:solidFill>
              </a:rPr>
              <a:t>component</a:t>
            </a:r>
            <a:r>
              <a:rPr lang="hr-HR" sz="2300" dirty="0">
                <a:solidFill>
                  <a:schemeClr val="tx1"/>
                </a:solidFill>
              </a:rPr>
              <a:t> are </a:t>
            </a:r>
            <a:r>
              <a:rPr lang="hr-HR" sz="2300" dirty="0" err="1">
                <a:solidFill>
                  <a:schemeClr val="tx1"/>
                </a:solidFill>
              </a:rPr>
              <a:t>aimed</a:t>
            </a:r>
            <a:r>
              <a:rPr lang="hr-HR" sz="2300" dirty="0">
                <a:solidFill>
                  <a:schemeClr val="tx1"/>
                </a:solidFill>
              </a:rPr>
              <a:t> at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hr-HR" sz="2300" dirty="0">
                <a:solidFill>
                  <a:schemeClr val="tx1"/>
                </a:solidFill>
              </a:rPr>
              <a:t>i</a:t>
            </a:r>
            <a:r>
              <a:rPr lang="en-US" sz="2300" dirty="0" err="1">
                <a:solidFill>
                  <a:schemeClr val="tx1"/>
                </a:solidFill>
              </a:rPr>
              <a:t>mproving</a:t>
            </a:r>
            <a:r>
              <a:rPr lang="en-US" sz="2300" dirty="0">
                <a:solidFill>
                  <a:schemeClr val="tx1"/>
                </a:solidFill>
              </a:rPr>
              <a:t> the recruitment process</a:t>
            </a:r>
            <a:r>
              <a:rPr lang="hr-HR" sz="2300" dirty="0">
                <a:solidFill>
                  <a:schemeClr val="tx1"/>
                </a:solidFill>
              </a:rPr>
              <a:t>, </a:t>
            </a:r>
            <a:r>
              <a:rPr lang="en-US" sz="2300" dirty="0">
                <a:solidFill>
                  <a:schemeClr val="tx1"/>
                </a:solidFill>
              </a:rPr>
              <a:t>new wage and work models</a:t>
            </a:r>
            <a:r>
              <a:rPr lang="hr-HR" sz="2300" dirty="0">
                <a:solidFill>
                  <a:schemeClr val="tx1"/>
                </a:solidFill>
              </a:rPr>
              <a:t> </a:t>
            </a:r>
            <a:r>
              <a:rPr lang="en-US" sz="2300" dirty="0">
                <a:solidFill>
                  <a:schemeClr val="tx1"/>
                </a:solidFill>
              </a:rPr>
              <a:t>in the civil service</a:t>
            </a:r>
            <a:r>
              <a:rPr lang="hr-HR" sz="2300" dirty="0">
                <a:solidFill>
                  <a:schemeClr val="tx1"/>
                </a:solidFill>
              </a:rPr>
              <a:t>, </a:t>
            </a:r>
            <a:r>
              <a:rPr lang="en-GB" sz="2300" dirty="0">
                <a:solidFill>
                  <a:schemeClr val="tx1"/>
                </a:solidFill>
              </a:rPr>
              <a:t>digital</a:t>
            </a:r>
            <a:r>
              <a:rPr lang="hr-HR" sz="2300" dirty="0">
                <a:solidFill>
                  <a:schemeClr val="tx1"/>
                </a:solidFill>
              </a:rPr>
              <a:t> </a:t>
            </a:r>
            <a:r>
              <a:rPr lang="hr-HR" sz="2300" dirty="0" err="1">
                <a:solidFill>
                  <a:schemeClr val="tx1"/>
                </a:solidFill>
              </a:rPr>
              <a:t>transformation</a:t>
            </a:r>
            <a:r>
              <a:rPr lang="hr-HR" sz="2300" dirty="0">
                <a:solidFill>
                  <a:schemeClr val="tx1"/>
                </a:solidFill>
              </a:rPr>
              <a:t> </a:t>
            </a:r>
            <a:r>
              <a:rPr lang="hr-HR" sz="2300" dirty="0" err="1">
                <a:solidFill>
                  <a:schemeClr val="tx1"/>
                </a:solidFill>
              </a:rPr>
              <a:t>of</a:t>
            </a:r>
            <a:r>
              <a:rPr lang="hr-HR" sz="2300" dirty="0">
                <a:solidFill>
                  <a:schemeClr val="tx1"/>
                </a:solidFill>
              </a:rPr>
              <a:t> </a:t>
            </a:r>
            <a:r>
              <a:rPr lang="hr-HR" sz="2300" dirty="0" err="1">
                <a:solidFill>
                  <a:schemeClr val="tx1"/>
                </a:solidFill>
              </a:rPr>
              <a:t>conservation</a:t>
            </a:r>
            <a:r>
              <a:rPr lang="hr-HR" sz="2300" dirty="0">
                <a:solidFill>
                  <a:schemeClr val="tx1"/>
                </a:solidFill>
              </a:rPr>
              <a:t> </a:t>
            </a:r>
            <a:r>
              <a:rPr lang="hr-HR" sz="2300" dirty="0" err="1">
                <a:solidFill>
                  <a:schemeClr val="tx1"/>
                </a:solidFill>
              </a:rPr>
              <a:t>bases</a:t>
            </a:r>
            <a:r>
              <a:rPr lang="hr-HR" sz="2300" dirty="0">
                <a:solidFill>
                  <a:schemeClr val="tx1"/>
                </a:solidFill>
              </a:rPr>
              <a:t> </a:t>
            </a:r>
            <a:r>
              <a:rPr lang="hr-HR" sz="2300" dirty="0" err="1">
                <a:solidFill>
                  <a:schemeClr val="tx1"/>
                </a:solidFill>
              </a:rPr>
              <a:t>and</a:t>
            </a:r>
            <a:r>
              <a:rPr lang="hr-HR" sz="2300" dirty="0">
                <a:solidFill>
                  <a:schemeClr val="tx1"/>
                </a:solidFill>
              </a:rPr>
              <a:t> </a:t>
            </a:r>
            <a:r>
              <a:rPr lang="hr-HR" sz="2300" dirty="0" err="1">
                <a:solidFill>
                  <a:schemeClr val="tx1"/>
                </a:solidFill>
              </a:rPr>
              <a:t>archive</a:t>
            </a:r>
            <a:r>
              <a:rPr lang="hr-HR" sz="2300" dirty="0">
                <a:solidFill>
                  <a:schemeClr val="tx1"/>
                </a:solidFill>
              </a:rPr>
              <a:t> </a:t>
            </a:r>
            <a:r>
              <a:rPr lang="hr-HR" sz="2300" dirty="0" err="1">
                <a:solidFill>
                  <a:schemeClr val="tx1"/>
                </a:solidFill>
              </a:rPr>
              <a:t>records</a:t>
            </a:r>
            <a:r>
              <a:rPr lang="hr-HR" sz="2300" dirty="0">
                <a:solidFill>
                  <a:schemeClr val="tx1"/>
                </a:solidFill>
              </a:rPr>
              <a:t>, </a:t>
            </a:r>
            <a:r>
              <a:rPr lang="hr-HR" sz="2300" dirty="0" err="1">
                <a:solidFill>
                  <a:schemeClr val="tx1"/>
                </a:solidFill>
              </a:rPr>
              <a:t>and</a:t>
            </a:r>
            <a:r>
              <a:rPr lang="hr-HR" sz="2300" dirty="0">
                <a:solidFill>
                  <a:schemeClr val="tx1"/>
                </a:solidFill>
              </a:rPr>
              <a:t> </a:t>
            </a:r>
            <a:r>
              <a:rPr lang="en-US" sz="2300" dirty="0">
                <a:solidFill>
                  <a:schemeClr val="tx1"/>
                </a:solidFill>
              </a:rPr>
              <a:t>functional and sustainable local government</a:t>
            </a:r>
            <a:endParaRPr lang="pl-PL" sz="2300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hr-HR" sz="2300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hr-HR" sz="2300" b="1" dirty="0" err="1">
                <a:solidFill>
                  <a:schemeClr val="tx1"/>
                </a:solidFill>
              </a:rPr>
              <a:t>Four</a:t>
            </a:r>
            <a:r>
              <a:rPr lang="hr-HR" sz="2300" b="1" dirty="0">
                <a:solidFill>
                  <a:schemeClr val="tx1"/>
                </a:solidFill>
              </a:rPr>
              <a:t> </a:t>
            </a:r>
            <a:r>
              <a:rPr lang="hr-HR" sz="2300" b="1" dirty="0" err="1">
                <a:solidFill>
                  <a:schemeClr val="tx1"/>
                </a:solidFill>
              </a:rPr>
              <a:t>reforms</a:t>
            </a:r>
            <a:r>
              <a:rPr lang="hr-HR" sz="2300" b="1" dirty="0">
                <a:solidFill>
                  <a:schemeClr val="tx1"/>
                </a:solidFill>
              </a:rPr>
              <a:t> </a:t>
            </a:r>
            <a:r>
              <a:rPr lang="hr-HR" sz="2300" dirty="0" err="1">
                <a:solidFill>
                  <a:schemeClr val="tx1"/>
                </a:solidFill>
              </a:rPr>
              <a:t>and</a:t>
            </a:r>
            <a:r>
              <a:rPr lang="hr-HR" sz="2300" dirty="0">
                <a:solidFill>
                  <a:schemeClr val="tx1"/>
                </a:solidFill>
              </a:rPr>
              <a:t> </a:t>
            </a:r>
            <a:r>
              <a:rPr lang="hr-HR" sz="2300" b="1" dirty="0" err="1">
                <a:solidFill>
                  <a:schemeClr val="tx1"/>
                </a:solidFill>
              </a:rPr>
              <a:t>seven</a:t>
            </a:r>
            <a:r>
              <a:rPr lang="hr-HR" sz="2300" b="1" dirty="0">
                <a:solidFill>
                  <a:schemeClr val="tx1"/>
                </a:solidFill>
              </a:rPr>
              <a:t> </a:t>
            </a:r>
            <a:r>
              <a:rPr lang="hr-HR" sz="2300" b="1" dirty="0" err="1">
                <a:solidFill>
                  <a:schemeClr val="tx1"/>
                </a:solidFill>
              </a:rPr>
              <a:t>investments</a:t>
            </a:r>
            <a:endParaRPr lang="hr-HR" sz="2300" b="1" dirty="0">
              <a:solidFill>
                <a:schemeClr val="tx1"/>
              </a:solidFill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hr-HR" sz="2300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hr-HR" sz="2300" dirty="0">
                <a:solidFill>
                  <a:schemeClr val="tx1"/>
                </a:solidFill>
              </a:rPr>
              <a:t>Total </a:t>
            </a:r>
            <a:r>
              <a:rPr lang="hr-HR" sz="2300" dirty="0" err="1">
                <a:solidFill>
                  <a:schemeClr val="tx1"/>
                </a:solidFill>
              </a:rPr>
              <a:t>value</a:t>
            </a:r>
            <a:r>
              <a:rPr lang="hr-HR" sz="2300" dirty="0">
                <a:solidFill>
                  <a:schemeClr val="tx1"/>
                </a:solidFill>
              </a:rPr>
              <a:t> </a:t>
            </a:r>
            <a:r>
              <a:rPr lang="hr-HR" sz="2300" dirty="0" err="1">
                <a:solidFill>
                  <a:schemeClr val="tx1"/>
                </a:solidFill>
              </a:rPr>
              <a:t>of</a:t>
            </a:r>
            <a:r>
              <a:rPr lang="hr-HR" sz="2300" dirty="0">
                <a:solidFill>
                  <a:schemeClr val="tx1"/>
                </a:solidFill>
              </a:rPr>
              <a:t> </a:t>
            </a:r>
            <a:r>
              <a:rPr lang="hr-HR" sz="2300" dirty="0" err="1">
                <a:solidFill>
                  <a:schemeClr val="tx1"/>
                </a:solidFill>
              </a:rPr>
              <a:t>investments</a:t>
            </a:r>
            <a:r>
              <a:rPr lang="hr-HR" sz="2300" dirty="0">
                <a:solidFill>
                  <a:schemeClr val="tx1"/>
                </a:solidFill>
              </a:rPr>
              <a:t> </a:t>
            </a:r>
            <a:r>
              <a:rPr lang="hr-HR" sz="2300" dirty="0" err="1">
                <a:solidFill>
                  <a:schemeClr val="tx1"/>
                </a:solidFill>
              </a:rPr>
              <a:t>over</a:t>
            </a:r>
            <a:r>
              <a:rPr lang="hr-HR" sz="2300" dirty="0">
                <a:solidFill>
                  <a:schemeClr val="tx1"/>
                </a:solidFill>
              </a:rPr>
              <a:t> </a:t>
            </a:r>
            <a:r>
              <a:rPr lang="hr-HR" sz="2300" dirty="0">
                <a:solidFill>
                  <a:srgbClr val="FF0000"/>
                </a:solidFill>
              </a:rPr>
              <a:t>HRK 633 </a:t>
            </a:r>
            <a:r>
              <a:rPr lang="hr-HR" sz="2300" dirty="0" err="1">
                <a:solidFill>
                  <a:srgbClr val="FF0000"/>
                </a:solidFill>
              </a:rPr>
              <a:t>million</a:t>
            </a:r>
            <a:endParaRPr lang="hr-HR" sz="2300" dirty="0">
              <a:solidFill>
                <a:srgbClr val="FF0000"/>
              </a:solidFill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018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FF581154-D271-4467-9EE6-B10AFC821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07" y="1406487"/>
            <a:ext cx="1940042" cy="1940042"/>
          </a:xfrm>
          <a:prstGeom prst="rect">
            <a:avLst/>
          </a:prstGeom>
        </p:spPr>
      </p:pic>
      <p:pic>
        <p:nvPicPr>
          <p:cNvPr id="7" name="Slika 1">
            <a:extLst>
              <a:ext uri="{FF2B5EF4-FFF2-40B4-BE49-F238E27FC236}">
                <a16:creationId xmlns="" xmlns:a16="http://schemas.microsoft.com/office/drawing/2014/main" id="{0B145E7A-4536-4512-B291-C6C8FF31E5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71" y="539519"/>
            <a:ext cx="1512832" cy="1327789"/>
          </a:xfrm>
          <a:prstGeom prst="rect">
            <a:avLst/>
          </a:prstGeom>
        </p:spPr>
      </p:pic>
      <p:pic>
        <p:nvPicPr>
          <p:cNvPr id="10" name="Grafika 9" descr="Recenzija korisnika RTL-a">
            <a:extLst>
              <a:ext uri="{FF2B5EF4-FFF2-40B4-BE49-F238E27FC236}">
                <a16:creationId xmlns="" xmlns:a16="http://schemas.microsoft.com/office/drawing/2014/main" id="{C683EB1B-F007-4575-922C-C58D8E3B1D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5807" y="619780"/>
            <a:ext cx="1124164" cy="11241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07" y="1901125"/>
            <a:ext cx="8308514" cy="41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trelica udesno 7"/>
          <p:cNvSpPr/>
          <p:nvPr/>
        </p:nvSpPr>
        <p:spPr>
          <a:xfrm>
            <a:off x="3055172" y="539518"/>
            <a:ext cx="4561242" cy="120442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INVESTMENTS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78795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74C8F8-62C7-4069-9C3E-FD2A2026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310" y="393665"/>
            <a:ext cx="7741125" cy="118711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AU" sz="2700" b="1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Modern</a:t>
            </a:r>
            <a:r>
              <a:rPr lang="hr-HR" sz="2700" b="1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JUSTICE FIT FOR FUTURE CHALLENGES</a:t>
            </a:r>
            <a:endParaRPr lang="en-AU" sz="2700" b="1" dirty="0">
              <a:solidFill>
                <a:srgbClr val="2447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665A70-363C-4CB6-873E-BE11549CE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358" y="2473192"/>
            <a:ext cx="10299031" cy="374471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reform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measures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subcomponent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to 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ncreas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efficiency of the justice system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speed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proceedings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backlogs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investments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digitalisation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justice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hr-HR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</a:t>
            </a:r>
            <a:r>
              <a:rPr lang="hr-H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reform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six</a:t>
            </a:r>
            <a:r>
              <a:rPr lang="hr-HR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investments</a:t>
            </a:r>
            <a:endParaRPr lang="hr-HR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hr-HR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investments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r>
              <a: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HRK 913 </a:t>
            </a:r>
            <a:r>
              <a:rPr lang="hr-H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million</a:t>
            </a:r>
            <a:endParaRPr lang="hr-HR" sz="22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8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DDA0C30-D140-4546-B08B-67C8919F6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14" y="302964"/>
            <a:ext cx="7888754" cy="941942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hr-HR" sz="3000" b="1" cap="none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hr-HR" sz="3000" b="1" cap="none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hr-HR" sz="3000" b="1" cap="none" dirty="0" err="1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Regulatory</a:t>
            </a:r>
            <a:r>
              <a:rPr lang="hr-HR" sz="3000" b="1" cap="none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hr-HR" sz="3000" b="1" cap="none" dirty="0" err="1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activities</a:t>
            </a:r>
            <a:r>
              <a:rPr lang="hr-HR" sz="3000" b="1" cap="none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hr-HR" sz="3000" b="1" cap="none" dirty="0" err="1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aimed</a:t>
            </a:r>
            <a:r>
              <a:rPr lang="hr-HR" sz="3000" b="1" cap="none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at i</a:t>
            </a:r>
            <a:r>
              <a:rPr lang="en-US" sz="3000" b="1" cap="none" dirty="0" err="1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ncreasing</a:t>
            </a:r>
            <a:r>
              <a:rPr lang="en-US" sz="3000" b="1" cap="none" dirty="0">
                <a:solidFill>
                  <a:srgbClr val="2447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the efficiency of the justice system</a:t>
            </a:r>
            <a:r>
              <a:rPr lang="pt-BR" dirty="0"/>
              <a:t/>
            </a:r>
            <a:br>
              <a:rPr lang="pt-B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4B4712DA-78CA-45E7-BFE2-23D5910A9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20" y="1883885"/>
            <a:ext cx="10785513" cy="4296578"/>
          </a:xfrm>
        </p:spPr>
        <p:txBody>
          <a:bodyPr numCol="2">
            <a:normAutofit fontScale="4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800" b="1" dirty="0">
                <a:latin typeface="Calibri" panose="020F0502020204030204" pitchFamily="34" charset="0"/>
                <a:cs typeface="Calibri" panose="020F0502020204030204" pitchFamily="34" charset="0"/>
              </a:rPr>
              <a:t>Improving the efficiency of courts by implementing Action Plans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800" b="1" dirty="0">
                <a:latin typeface="Calibri" panose="020F0502020204030204" pitchFamily="34" charset="0"/>
                <a:cs typeface="Calibri" panose="020F0502020204030204" pitchFamily="34" charset="0"/>
              </a:rPr>
              <a:t>Optimising business processes in courts, more efficient court case management and support for transparency in court proceedings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800" b="1" dirty="0">
                <a:latin typeface="Calibri" panose="020F0502020204030204" pitchFamily="34" charset="0"/>
                <a:cs typeface="Calibri" panose="020F0502020204030204" pitchFamily="34" charset="0"/>
              </a:rPr>
              <a:t>Strengthening the lifelong learning system for judicial officials and other participants in court proceedings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800" b="1" dirty="0">
                <a:latin typeface="Calibri" panose="020F0502020204030204" pitchFamily="34" charset="0"/>
                <a:cs typeface="Calibri" panose="020F0502020204030204" pitchFamily="34" charset="0"/>
              </a:rPr>
              <a:t>Reform of civil litigation procedure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800" b="1" dirty="0">
                <a:latin typeface="Calibri" panose="020F0502020204030204" pitchFamily="34" charset="0"/>
                <a:cs typeface="Calibri" panose="020F0502020204030204" pitchFamily="34" charset="0"/>
              </a:rPr>
              <a:t>Reform of criminal procedure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800" b="1" dirty="0">
                <a:latin typeface="Calibri" panose="020F0502020204030204" pitchFamily="34" charset="0"/>
                <a:cs typeface="Calibri" panose="020F0502020204030204" pitchFamily="34" charset="0"/>
              </a:rPr>
              <a:t>Reform of conciliation institute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800" b="1" dirty="0">
                <a:latin typeface="Calibri" panose="020F0502020204030204" pitchFamily="34" charset="0"/>
                <a:cs typeface="Calibri" panose="020F0502020204030204" pitchFamily="34" charset="0"/>
              </a:rPr>
              <a:t>Introducing the institute of voluntary conciliation and e-</a:t>
            </a:r>
            <a:r>
              <a:rPr lang="en-GB" sz="3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communicatio</a:t>
            </a:r>
            <a:r>
              <a:rPr lang="hr-HR" sz="38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3800" b="1" dirty="0">
                <a:latin typeface="Calibri" panose="020F0502020204030204" pitchFamily="34" charset="0"/>
                <a:cs typeface="Calibri" panose="020F0502020204030204" pitchFamily="34" charset="0"/>
              </a:rPr>
              <a:t> in administrative disputes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800" b="1" dirty="0">
                <a:latin typeface="Calibri" panose="020F0502020204030204" pitchFamily="34" charset="0"/>
                <a:cs typeface="Calibri" panose="020F0502020204030204" pitchFamily="34" charset="0"/>
              </a:rPr>
              <a:t>Reform of insolvency and consumer insolvency  procedures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800" b="1" dirty="0">
                <a:latin typeface="Calibri" panose="020F0502020204030204" pitchFamily="34" charset="0"/>
                <a:cs typeface="Calibri" panose="020F0502020204030204" pitchFamily="34" charset="0"/>
              </a:rPr>
              <a:t>Improvement of the valid Land Registry Act 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GB" sz="3800" b="1" dirty="0">
                <a:latin typeface="Calibri" panose="020F0502020204030204" pitchFamily="34" charset="0"/>
                <a:cs typeface="Calibri" panose="020F0502020204030204" pitchFamily="34" charset="0"/>
              </a:rPr>
              <a:t>Amendments to the valid legislative framework for public notaries related to the use of modern technologies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800" b="1" dirty="0">
                <a:latin typeface="Calibri" panose="020F0502020204030204" pitchFamily="34" charset="0"/>
                <a:cs typeface="Calibri" panose="020F0502020204030204" pitchFamily="34" charset="0"/>
              </a:rPr>
              <a:t>Reform of non-contentious procedure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800" b="1" dirty="0">
                <a:latin typeface="Calibri" panose="020F0502020204030204" pitchFamily="34" charset="0"/>
                <a:cs typeface="Calibri" panose="020F0502020204030204" pitchFamily="34" charset="0"/>
              </a:rPr>
              <a:t>Establishment of specialised family units at municipal courts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800" b="1" dirty="0">
                <a:latin typeface="Calibri" panose="020F0502020204030204" pitchFamily="34" charset="0"/>
                <a:cs typeface="Calibri" panose="020F0502020204030204" pitchFamily="34" charset="0"/>
              </a:rPr>
              <a:t>Amendments to the regulatory framework for court-appointed experts and interpreters</a:t>
            </a:r>
          </a:p>
          <a:p>
            <a:endParaRPr lang="en-GB" sz="3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8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341040-2A98-4A09-A690-C26EFBEEA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251791"/>
            <a:ext cx="11317356" cy="636104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pl-PL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hr-HR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buNone/>
            </a:pPr>
            <a:endParaRPr lang="hr-HR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en-US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0143BD-0DD1-45C4-9EA9-861BE075B828}"/>
              </a:ext>
            </a:extLst>
          </p:cNvPr>
          <p:cNvSpPr txBox="1"/>
          <p:nvPr/>
        </p:nvSpPr>
        <p:spPr>
          <a:xfrm>
            <a:off x="683046" y="1953708"/>
            <a:ext cx="8282107" cy="364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Bef>
                <a:spcPts val="0"/>
              </a:spcBef>
            </a:pPr>
            <a:endParaRPr lang="en-A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A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Enhancing the Court Case Management System (</a:t>
            </a:r>
            <a:r>
              <a:rPr lang="en-AU" sz="20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eSpis</a:t>
            </a:r>
            <a:r>
              <a:rPr lang="en-A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A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Improvement of </a:t>
            </a:r>
            <a:r>
              <a:rPr lang="en-A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 register information system and </a:t>
            </a:r>
            <a:r>
              <a:rPr lang="en-A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cadastr</a:t>
            </a:r>
            <a:r>
              <a:rPr lang="hr-H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A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a toolkit for the</a:t>
            </a:r>
            <a:r>
              <a:rPr lang="en-A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publication and search of court decision</a:t>
            </a:r>
            <a:r>
              <a:rPr lang="hr-H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A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 and implementation of the </a:t>
            </a:r>
            <a:r>
              <a:rPr lang="en-A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Zagreb Justice Square </a:t>
            </a:r>
            <a:r>
              <a:rPr lang="en-A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improve access to justice and efficiency of commercial proceedings and administrative disputes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A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 of </a:t>
            </a:r>
            <a:r>
              <a:rPr lang="en-A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efficiency measures </a:t>
            </a:r>
            <a:r>
              <a:rPr lang="en-A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renovate obsolete facilities of judicial authorities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n-A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Stable and resilient </a:t>
            </a:r>
            <a:r>
              <a:rPr lang="en-A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infrastructure for the Justice Information System</a:t>
            </a:r>
            <a:r>
              <a:rPr lang="en-A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E7752E4-43E0-4780-9848-79B3247A57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813" y="897287"/>
            <a:ext cx="1940042" cy="1940042"/>
          </a:xfrm>
          <a:prstGeom prst="rect">
            <a:avLst/>
          </a:prstGeom>
        </p:spPr>
      </p:pic>
      <p:pic>
        <p:nvPicPr>
          <p:cNvPr id="6" name="Slika 1">
            <a:extLst>
              <a:ext uri="{FF2B5EF4-FFF2-40B4-BE49-F238E27FC236}">
                <a16:creationId xmlns="" xmlns:a16="http://schemas.microsoft.com/office/drawing/2014/main" id="{BBF45857-D0B1-46A3-9D47-470B50D4EF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71" y="539519"/>
            <a:ext cx="1512832" cy="132778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72BC52B8-F798-4105-94CB-3CC38CF6D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1019" y="1867308"/>
            <a:ext cx="1268790" cy="150166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623CEC18-1775-4224-825A-9A08708B49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1813" y="2626961"/>
            <a:ext cx="1144656" cy="1136271"/>
          </a:xfrm>
          <a:prstGeom prst="rect">
            <a:avLst/>
          </a:prstGeom>
        </p:spPr>
      </p:pic>
      <p:sp>
        <p:nvSpPr>
          <p:cNvPr id="9" name="Strelica udesno 8"/>
          <p:cNvSpPr/>
          <p:nvPr/>
        </p:nvSpPr>
        <p:spPr>
          <a:xfrm>
            <a:off x="3044415" y="539519"/>
            <a:ext cx="4518211" cy="122473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/>
              <a:t>INVESTMENTS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38507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603</Words>
  <Application>Microsoft Office PowerPoint</Application>
  <PresentationFormat>Prilagođeno</PresentationFormat>
  <Paragraphs>79</Paragraphs>
  <Slides>13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Parcel</vt:lpstr>
      <vt:lpstr>PowerPointova prezentacija</vt:lpstr>
      <vt:lpstr>National Recovery and Resilience Plan</vt:lpstr>
      <vt:lpstr>National Recovery and Resilience Plan 2021-2026</vt:lpstr>
      <vt:lpstr>National Recovery and Resilience Plan</vt:lpstr>
      <vt:lpstr>Further improving the efficiency of public administration</vt:lpstr>
      <vt:lpstr>PowerPointova prezentacija</vt:lpstr>
      <vt:lpstr>Modern JUSTICE FIT FOR FUTURE CHALLENGES</vt:lpstr>
      <vt:lpstr> Regulatory activities aimed at increasing the efficiency of the justice system </vt:lpstr>
      <vt:lpstr>PowerPointova prezentacija</vt:lpstr>
      <vt:lpstr>Preventing and combating corruption</vt:lpstr>
      <vt:lpstr>PowerPointova prezentacija</vt:lpstr>
      <vt:lpstr>National Recovery and Resilience Plan 2021-2026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Martina Andrijević</dc:creator>
  <cp:lastModifiedBy>Martina Stipanović</cp:lastModifiedBy>
  <cp:revision>37</cp:revision>
  <cp:lastPrinted>2021-05-07T17:44:18Z</cp:lastPrinted>
  <dcterms:created xsi:type="dcterms:W3CDTF">2021-05-07T16:18:32Z</dcterms:created>
  <dcterms:modified xsi:type="dcterms:W3CDTF">2021-09-16T11:57:03Z</dcterms:modified>
</cp:coreProperties>
</file>